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B277ABC-B566-4DC4-A7DA-45B0CBF2474D}">
  <a:tblStyle styleId="{CB277ABC-B566-4DC4-A7DA-45B0CBF247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980bca39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0980bca3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0980bca39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0980bca39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980bca3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0980bca3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980bca3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980bca3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0980bca3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0980bca3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Q0kwhbqXKZJ5VoVozh8esOd9BIsjt0xl/view?usp=shari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1309525" y="177480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Тэма: Аснова слова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785000" y="906625"/>
            <a:ext cx="55740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Урок беларускай мовы ў 4 класе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572000" y="3143675"/>
            <a:ext cx="46098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Сенканец Валянціна Францаўна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вышэйшая кваліфікацыйная катэгорыя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ДУА “Доцішская сярэдняя школа”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"/>
                <a:ea typeface="Roboto"/>
                <a:cs typeface="Roboto"/>
                <a:sym typeface="Roboto"/>
              </a:rPr>
              <a:t>Гродзенская вобласць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60800"/>
            <a:ext cx="2130300" cy="2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Праверка д/з (практ. 109)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      Моцна скаваў мароз зямлю. Х</a:t>
            </a:r>
            <a:r>
              <a:rPr lang="ru" sz="2000">
                <a:solidFill>
                  <a:srgbClr val="FF0000"/>
                </a:solidFill>
              </a:rPr>
              <a:t>а</a:t>
            </a:r>
            <a:r>
              <a:rPr lang="ru" sz="2000">
                <a:solidFill>
                  <a:srgbClr val="000000"/>
                </a:solidFill>
              </a:rPr>
              <a:t>лодная кара лёду легла на рэкі і азёры.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0000"/>
                </a:solidFill>
              </a:rPr>
              <a:t>      П</a:t>
            </a:r>
            <a:r>
              <a:rPr lang="ru" sz="2000">
                <a:solidFill>
                  <a:srgbClr val="000000"/>
                </a:solidFill>
              </a:rPr>
              <a:t>адзьмуў вецер. </a:t>
            </a:r>
            <a:r>
              <a:rPr lang="ru" sz="2000">
                <a:solidFill>
                  <a:srgbClr val="FF0000"/>
                </a:solidFill>
              </a:rPr>
              <a:t>П</a:t>
            </a:r>
            <a:r>
              <a:rPr lang="ru" sz="2000">
                <a:solidFill>
                  <a:srgbClr val="000000"/>
                </a:solidFill>
              </a:rPr>
              <a:t>апа</a:t>
            </a:r>
            <a:r>
              <a:rPr lang="ru" sz="2000">
                <a:solidFill>
                  <a:srgbClr val="FF0000"/>
                </a:solidFill>
              </a:rPr>
              <a:t>ў</a:t>
            </a:r>
            <a:r>
              <a:rPr lang="ru" sz="2000">
                <a:solidFill>
                  <a:srgbClr val="000000"/>
                </a:solidFill>
              </a:rPr>
              <a:t>злі па небе сн</a:t>
            </a:r>
            <a:r>
              <a:rPr lang="ru" sz="2000">
                <a:solidFill>
                  <a:srgbClr val="FF0000"/>
                </a:solidFill>
              </a:rPr>
              <a:t>е</a:t>
            </a:r>
            <a:r>
              <a:rPr lang="ru" sz="2000">
                <a:solidFill>
                  <a:srgbClr val="000000"/>
                </a:solidFill>
              </a:rPr>
              <a:t>гавыя хмары. </a:t>
            </a:r>
            <a:r>
              <a:rPr lang="ru" sz="2000">
                <a:solidFill>
                  <a:srgbClr val="FF0000"/>
                </a:solidFill>
              </a:rPr>
              <a:t>З</a:t>
            </a:r>
            <a:r>
              <a:rPr lang="ru" sz="2000">
                <a:solidFill>
                  <a:srgbClr val="000000"/>
                </a:solidFill>
              </a:rPr>
              <a:t>акружы</a:t>
            </a:r>
            <a:r>
              <a:rPr lang="ru" sz="2000">
                <a:solidFill>
                  <a:srgbClr val="FF0000"/>
                </a:solidFill>
              </a:rPr>
              <a:t>ў</a:t>
            </a:r>
            <a:r>
              <a:rPr lang="ru" sz="2000">
                <a:solidFill>
                  <a:srgbClr val="000000"/>
                </a:solidFill>
              </a:rPr>
              <a:t>ся ў паветры белы пушок.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>
                <a:solidFill>
                  <a:srgbClr val="FF0000"/>
                </a:solidFill>
              </a:rPr>
              <a:t>      П</a:t>
            </a:r>
            <a:r>
              <a:rPr lang="ru" sz="2000">
                <a:solidFill>
                  <a:srgbClr val="000000"/>
                </a:solidFill>
              </a:rPr>
              <a:t>рыціхла рэчка. </a:t>
            </a:r>
            <a:r>
              <a:rPr lang="ru" sz="2000">
                <a:solidFill>
                  <a:srgbClr val="FF0000"/>
                </a:solidFill>
              </a:rPr>
              <a:t>З</a:t>
            </a:r>
            <a:r>
              <a:rPr lang="ru" sz="2000">
                <a:solidFill>
                  <a:srgbClr val="000000"/>
                </a:solidFill>
              </a:rPr>
              <a:t>усім закрыў яе снег. </a:t>
            </a:r>
            <a:r>
              <a:rPr lang="ru" sz="2000">
                <a:solidFill>
                  <a:srgbClr val="FF0000"/>
                </a:solidFill>
              </a:rPr>
              <a:t>Л</a:t>
            </a:r>
            <a:r>
              <a:rPr lang="ru" sz="2000">
                <a:solidFill>
                  <a:srgbClr val="000000"/>
                </a:solidFill>
              </a:rPr>
              <a:t>уг, поле,  горкі засыпа</a:t>
            </a:r>
            <a:r>
              <a:rPr lang="ru" sz="2000">
                <a:solidFill>
                  <a:srgbClr val="FF0000"/>
                </a:solidFill>
              </a:rPr>
              <a:t>ў</a:t>
            </a:r>
            <a:r>
              <a:rPr lang="ru" sz="2000">
                <a:solidFill>
                  <a:srgbClr val="000000"/>
                </a:solidFill>
              </a:rPr>
              <a:t> белы пух. 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Гульня “Крыжыкі-нулікі”</a:t>
            </a:r>
            <a:endParaRPr/>
          </a:p>
        </p:txBody>
      </p:sp>
      <p:graphicFrame>
        <p:nvGraphicFramePr>
          <p:cNvPr id="82" name="Google Shape;82;p15"/>
          <p:cNvGraphicFramePr/>
          <p:nvPr/>
        </p:nvGraphicFramePr>
        <p:xfrm>
          <a:off x="1675800" y="20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{CB277ABC-B566-4DC4-A7DA-45B0CBF2474D}</a:tableStyleId>
              </a:tblPr>
              <a:tblGrid>
                <a:gridCol w="1359175"/>
                <a:gridCol w="1359175"/>
              </a:tblGrid>
              <a:tr h="118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</a:t>
                      </a:r>
                      <a:r>
                        <a:rPr lang="ru" sz="3600"/>
                        <a:t> 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</a:t>
                      </a:r>
                      <a:r>
                        <a:rPr lang="ru" sz="3600"/>
                        <a:t>х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  <a:tr h="118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  </a:t>
                      </a:r>
                      <a:r>
                        <a:rPr lang="ru" sz="3600"/>
                        <a:t>х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       </a:t>
                      </a:r>
                      <a:r>
                        <a:rPr lang="ru" sz="3600"/>
                        <a:t> 0</a:t>
                      </a:r>
                      <a:endParaRPr sz="3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</a:tr>
            </a:tbl>
          </a:graphicData>
        </a:graphic>
      </p:graphicFrame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650" y="2900975"/>
            <a:ext cx="2130300" cy="2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Праца над правілам: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ru" sz="2000">
                <a:solidFill>
                  <a:srgbClr val="000000"/>
                </a:solidFill>
              </a:rPr>
              <a:t>Чытанне па падручніку самастойна.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ru" sz="2000">
                <a:solidFill>
                  <a:srgbClr val="000000"/>
                </a:solidFill>
              </a:rPr>
              <a:t>Чытанне суседу па парце.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ru" sz="2000">
                <a:solidFill>
                  <a:srgbClr val="000000"/>
                </a:solidFill>
              </a:rPr>
              <a:t>Чытанне па першых літарах.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Ч. с. б. к. — г. а. с.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rabicPeriod"/>
            </a:pPr>
            <a:r>
              <a:rPr lang="ru" sz="2000">
                <a:solidFill>
                  <a:srgbClr val="000000"/>
                </a:solidFill>
              </a:rPr>
              <a:t>Чытанне па памяці.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741150" y="3135950"/>
            <a:ext cx="2890500" cy="62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9875" y="1789875"/>
            <a:ext cx="3623100" cy="2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